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54" autoAdjust="0"/>
  </p:normalViewPr>
  <p:slideViewPr>
    <p:cSldViewPr snapToGrid="0">
      <p:cViewPr varScale="1">
        <p:scale>
          <a:sx n="51" d="100"/>
          <a:sy n="51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64BB-FA57-403B-8033-AFCE67DAA16B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38858-26AF-4623-B45F-AC98C9E01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8858-26AF-4623-B45F-AC98C9E01C9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9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8858-26AF-4623-B45F-AC98C9E01C9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9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8858-26AF-4623-B45F-AC98C9E01C9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8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8858-26AF-4623-B45F-AC98C9E01C9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5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7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0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5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8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8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3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7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1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1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0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6F762-BFC8-4676-A489-45C22CAEF969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B333-87ED-48B6-9343-51F33D351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indmeister.com/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1.bp.blogspot.com/-Ck1-78-u-U4/TkUVVZjx8wI/AAAAAAAABG0/glY7_ZZwIOo/s1600/20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-5f1ayMrueqI/TkUWv_19cLI/AAAAAAAABG8/Jl3AlntEkCQ/s1600/205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3.bp.blogspot.com/-O_VzxqOye3w/TkUYZK6e5UI/AAAAAAAABHA/3-6Ba5JI2OE/s1600/20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2.bp.blogspot.com/-Oo_CtdrKDQY/TkUZRov5NRI/AAAAAAAABHE/zF3fA4HBUbs/s1600/2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1.bp.blogspot.com/-fAmE9aq7g1A/TkUa2D1GyAI/AAAAAAAABHM/jpvjOZRFlkY/s1600/210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dmeister.com/208770386#info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0BzbNa9R4kLwvTDFJSURmOWdmQXc/edit" TargetMode="External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" TargetMode="External"/><Relationship Id="rId2" Type="http://schemas.openxmlformats.org/officeDocument/2006/relationships/hyperlink" Target="https://www.mindmeister.com/ru/208770386/_#in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ckk.com/8f4lcy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.ru/index.php?page_id=35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edu.ru/legal/" TargetMode="External"/><Relationship Id="rId2" Type="http://schemas.openxmlformats.org/officeDocument/2006/relationships/hyperlink" Target="http://www.edu.ru/db/portal/sites/school-pag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ru/db/portal/vuz/" TargetMode="External"/><Relationship Id="rId5" Type="http://schemas.openxmlformats.org/officeDocument/2006/relationships/hyperlink" Target="http://www.edu.ru/maps/" TargetMode="External"/><Relationship Id="rId10" Type="http://schemas.openxmlformats.org/officeDocument/2006/relationships/hyperlink" Target="http://www.edu.ru/moodle/" TargetMode="External"/><Relationship Id="rId4" Type="http://schemas.openxmlformats.org/officeDocument/2006/relationships/hyperlink" Target="http://www.edu.ru/modules.php?op=modload&amp;name=Web_Links&amp;file=index&amp;l_op=viewlink&amp;cid=299&amp;fids%5b%5d=261" TargetMode="External"/><Relationship Id="rId9" Type="http://schemas.openxmlformats.org/officeDocument/2006/relationships/hyperlink" Target="http://www.edu.ru/index.php?page_id=18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puzzlecup.com/crossword-ru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3.bp.blogspot.com/-XaT9XixoT4Q/UFtTKiW5sVI/AAAAAAAAAHk/Q5HhymJ-Ke0/s1600/crossvord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2.bp.blogspot.com/-BaNlA34ZTIY/UFtTLpaSy_I/AAAAAAAAAHo/Qv0wcSd_1_4/s1600/crossvord3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2.bp.blogspot.com/-BaNlA34ZTIY/UFtTLpaSy_I/AAAAAAAAAHo/Qv0wcSd_1_4/s1600/crossvord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1.bp.blogspot.com/-ams8Dh9OIyI/UFtTMkekkJI/AAAAAAAAAH0/bB_0scIYgqE/s1600/crossvord4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2.bp.blogspot.com/-OPLgDQmucHw/UFtTPAdlhQI/AAAAAAAAAH8/QlIN8GvMs9A/s1600/crossvord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1.bp.blogspot.com/-WR_CJHmxDoI/UFtTP9Eb_9I/AAAAAAAAAIA/aB58-dJ-qvM/s1600/crossvord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.edu.ru/window/library?p_rubr=2.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indow.edu.ru/window/glossary" TargetMode="External"/><Relationship Id="rId4" Type="http://schemas.openxmlformats.org/officeDocument/2006/relationships/hyperlink" Target="http://window.edu.ru/window/catalog?p_rubr=2.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edu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iot.ru/index.php?option=com_linkdirectory&amp;task=viewcat&amp;catid=6&amp;Itemid=2" TargetMode="External"/><Relationship Id="rId13" Type="http://schemas.openxmlformats.org/officeDocument/2006/relationships/hyperlink" Target="http://catalog.iot.ru/index.php?option=com_linkdirectory&amp;task=viewcat&amp;catid=11&amp;Itemid=2" TargetMode="External"/><Relationship Id="rId3" Type="http://schemas.openxmlformats.org/officeDocument/2006/relationships/hyperlink" Target="http://catalog.iot.ru/index.php?option=com_linkdirectory&amp;task=viewcat&amp;catid=1&amp;Itemid=2" TargetMode="External"/><Relationship Id="rId7" Type="http://schemas.openxmlformats.org/officeDocument/2006/relationships/hyperlink" Target="http://catalog.iot.ru/index.php?option=com_linkdirectory&amp;task=viewcat&amp;catid=5&amp;Itemid=2" TargetMode="External"/><Relationship Id="rId12" Type="http://schemas.openxmlformats.org/officeDocument/2006/relationships/hyperlink" Target="http://catalog.iot.ru/index.php?option=com_linkdirectory&amp;task=viewcat&amp;catid=10&amp;Itemid=2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talog.iot.ru/index.php?option=com_linkdirectory&amp;task=viewcat&amp;catid=4&amp;Itemid=2" TargetMode="External"/><Relationship Id="rId11" Type="http://schemas.openxmlformats.org/officeDocument/2006/relationships/hyperlink" Target="http://catalog.iot.ru/index.php?option=com_linkdirectory&amp;task=viewcat&amp;catid=9&amp;Itemid=2" TargetMode="External"/><Relationship Id="rId5" Type="http://schemas.openxmlformats.org/officeDocument/2006/relationships/hyperlink" Target="http://catalog.iot.ru/index.php?option=com_linkdirectory&amp;task=viewcat&amp;catid=3&amp;Itemid=2" TargetMode="External"/><Relationship Id="rId10" Type="http://schemas.openxmlformats.org/officeDocument/2006/relationships/hyperlink" Target="http://catalog.iot.ru/index.php?option=com_linkdirectory&amp;task=viewcat&amp;catid=8&amp;Itemid=2" TargetMode="External"/><Relationship Id="rId4" Type="http://schemas.openxmlformats.org/officeDocument/2006/relationships/hyperlink" Target="http://catalog.iot.ru/index.php?option=com_linkdirectory&amp;task=viewcat&amp;catid=2&amp;Itemid=2" TargetMode="External"/><Relationship Id="rId9" Type="http://schemas.openxmlformats.org/officeDocument/2006/relationships/hyperlink" Target="http://catalog.iot.ru/index.php?option=com_linkdirectory&amp;task=viewcat&amp;catid=7&amp;Itemid=2" TargetMode="External"/><Relationship Id="rId14" Type="http://schemas.openxmlformats.org/officeDocument/2006/relationships/hyperlink" Target="http://katalog.iot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ndce.edu.ru/soft.php" TargetMode="External"/><Relationship Id="rId3" Type="http://schemas.openxmlformats.org/officeDocument/2006/relationships/hyperlink" Target="http://ndce.edu.ru/" TargetMode="External"/><Relationship Id="rId7" Type="http://schemas.openxmlformats.org/officeDocument/2006/relationships/hyperlink" Target="http://ndce.edu.ru/equipment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dce.edu.ru/audio.php" TargetMode="External"/><Relationship Id="rId5" Type="http://schemas.openxmlformats.org/officeDocument/2006/relationships/hyperlink" Target="http://ndce.edu.ru/cd.php" TargetMode="External"/><Relationship Id="rId10" Type="http://schemas.openxmlformats.org/officeDocument/2006/relationships/hyperlink" Target="http://ndce.edu.ru/docs.php" TargetMode="External"/><Relationship Id="rId4" Type="http://schemas.openxmlformats.org/officeDocument/2006/relationships/hyperlink" Target="http://ndce.edu.ru/books.php" TargetMode="External"/><Relationship Id="rId9" Type="http://schemas.openxmlformats.org/officeDocument/2006/relationships/hyperlink" Target="http://ndce.edu.ru/news/index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" TargetMode="External"/><Relationship Id="rId7" Type="http://schemas.openxmlformats.org/officeDocument/2006/relationships/hyperlink" Target="http://school-collection.edu.ru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catalog/rubr/016EC3E5-46FA-FADF-80A3-80EF82B62BCF/" TargetMode="External"/><Relationship Id="rId5" Type="http://schemas.openxmlformats.org/officeDocument/2006/relationships/hyperlink" Target="http://school-collection.edu.ru/e-learn/" TargetMode="External"/><Relationship Id="rId4" Type="http://schemas.openxmlformats.org/officeDocument/2006/relationships/hyperlink" Target="http://school-collection.edu.ru/collect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cior.edu.ru/wps/portal/!ut/p/kcxml/04_Sj9SPykssy0xPLMnMz0vM0Y_QjzKLN4h38wHJgFjGpvqRqCKOcIEgfW99X4_83FT9AP2C3NCIckdHRQBfKjl9/delta/base64xml/L3dJdyEvd0ZNQUFzQUMvNElVRS82XzBfRk0!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«Использование </a:t>
            </a:r>
            <a:r>
              <a:rPr lang="ru-RU" sz="3600" dirty="0" smtClean="0">
                <a:solidFill>
                  <a:srgbClr val="002060"/>
                </a:solidFill>
              </a:rPr>
              <a:t>Интернет-ресурсов на уроках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в начальной школе»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Усик Н. П. учитель начальных </a:t>
            </a:r>
            <a:r>
              <a:rPr lang="ru-RU" dirty="0" smtClean="0"/>
              <a:t>классов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ервой 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7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747" y="689325"/>
            <a:ext cx="6274538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52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8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</a:t>
            </a:r>
            <a:r>
              <a:rPr lang="ru-RU" sz="2800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Mindmeister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5747" y="1219470"/>
            <a:ext cx="1052340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Интеллект-карта  —  удобная,  эффективная техника визуализации мышления в  форме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альтернативной записи.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Ее можно применять для создания  и записи новых идей, анализа и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систематизации  информации, принятия решений и т.д.. Этой способ организации мышления,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который  имеет   много  преимуществ перед обычными способами записи.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техники ментальных карт Тони </a:t>
            </a:r>
            <a:r>
              <a:rPr lang="ru-RU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Бьюзен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Tony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Buzan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 предложил  перестать бороться с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собой,а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начать помогать своему мышлению. Для этого нужно лишь  понять, что именно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запоминанию.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b="1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Бьюзен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предложил   действовать так.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1.Вместо линейной записи использовать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радиальную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означает, что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тема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которой будет  сосредоточено  наше внимание, помещается в центре листа. То есть именно  в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фокусе внимания.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2.Нужно записывать не всё подряд, а только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слова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качестве ключевых слов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нужно выбирать  наиболее   яркие, запоминаемые, характерные  слова.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3.Ключевые слова нужно помещать  на ветвях, расходящихся от центральной темы. Связи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(ветки) должны быть ассоциативными, а не  иерархическими. Ассоциации   способствуют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запоминанию, их можно  подкреплять  символическими рисунками.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2134" y="3305890"/>
            <a:ext cx="9877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  <a:r>
              <a:rPr lang="ru-RU" sz="1000" u="none" strike="noStrike" dirty="0" err="1" smtClean="0">
                <a:solidFill>
                  <a:srgbClr val="427EB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Mindmeister</a:t>
            </a:r>
            <a:r>
              <a:rPr lang="ru-RU" sz="1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4" y="695860"/>
            <a:ext cx="11551697" cy="59964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95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ИНСТРУКЦИЯ</a:t>
            </a:r>
          </a:p>
          <a:p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Зайдите на </a:t>
            </a:r>
            <a:r>
              <a:rPr lang="ru-RU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сервис</a:t>
            </a:r>
            <a:r>
              <a:rPr lang="ru-RU" u="none" strike="noStrike" dirty="0" err="1" smtClean="0">
                <a:solidFill>
                  <a:srgbClr val="427EB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Mindmeister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6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03" y="489734"/>
            <a:ext cx="84151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2"/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Внимание, н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ужна бесплатная версия </a:t>
            </a:r>
            <a:r>
              <a:rPr lang="ru-RU" b="1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Basic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Выберите ее и заполняйте анкету регистрации. Попросите учеников регистрироваться под своей фамилией, чтобы впоследствии вы могли контролировать, кто внес изменения. </a:t>
            </a:r>
          </a:p>
          <a:p>
            <a:pPr marL="342900" indent="-342900">
              <a:buAutoNum type="arabicPeriod" startAt="2"/>
            </a:pP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вторы сервиса заявляют, что бесплатно вы можете создать до 3 карт и совместно работать над ними со своими учениками. </a:t>
            </a:r>
            <a:endParaRPr lang="ru-RU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Подтвердите аккаунт по электронной почте.</a:t>
            </a:r>
          </a:p>
          <a:p>
            <a:pPr marL="342900" indent="-342900">
              <a:buAutoNum type="arabicPeriod" startAt="2"/>
            </a:pPr>
            <a:endParaRPr lang="ru-RU" dirty="0" smtClean="0">
              <a:solidFill>
                <a:srgbClr val="1D314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5. Для создания новой карты выберите Создать.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 smtClean="0">
              <a:solidFill>
                <a:srgbClr val="1D314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Для добавления подпункта к объекту выделите его и нажмите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Добавить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хотите изменить иерархию: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перемещаемый объект,</a:t>
            </a: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воспользуйтесь командой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Вырезать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объект, который будет "родительским",</a:t>
            </a: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команда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Вставить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52400" lvl="0" indent="-342900">
              <a:lnSpc>
                <a:spcPts val="12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Обратите внимание на боковую панель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 smtClean="0"/>
          </a:p>
          <a:p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1350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68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.bp.blogspot.com/-Ck1-78-u-U4/TkUVVZjx8wI/AAAAAAAABG0/glY7_ZZwIOo/s1600/20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9" y="231001"/>
            <a:ext cx="198120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3.bp.blogspot.com/-O_VzxqOye3w/TkUYZK6e5UI/AAAAAAAABHA/3-6Ba5JI2OE/s1600/20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4" y="4053275"/>
            <a:ext cx="199072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154016" y="225286"/>
            <a:ext cx="5697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Format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контейнер позволяет редактировать текст (размер букв, начертание, цвет), редактировать текстовый блок (форма углов и цвет) и выбрать тему карты (оформление).</a:t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9" name="Рисунок 8" descr="http://1.bp.blogspot.com/-5f1ayMrueqI/TkUWv_19cLI/AAAAAAAABG8/Jl3AlntEkCQ/s1600/205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02" y="1948070"/>
            <a:ext cx="3046550" cy="133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6816103" y="2095031"/>
            <a:ext cx="5059984" cy="1058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Вкладка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Значки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рисунки позволяет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добавить значки и стандартные рисунки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(свои загружать нельзя) в текстовые блоки.</a:t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2458" y="4302922"/>
            <a:ext cx="7262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Вкладка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Дополнительно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позволяет добавлять заметки, ссылки, прикреплять файлы (делать вложения).</a:t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8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Oo_CtdrKDQY/TkUZRov5NRI/AAAAAAAABHE/zF3fA4HBUbs/s1600/20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212035"/>
            <a:ext cx="2849217" cy="23058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78086" y="320144"/>
            <a:ext cx="6944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Вкладка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Информация 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сообщает, когда были сделаны изменения и кем.</a:t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Также здесь мы можем настроить свойства карты.</a:t>
            </a:r>
            <a:endParaRPr lang="ru-RU" dirty="0"/>
          </a:p>
        </p:txBody>
      </p:sp>
      <p:pic>
        <p:nvPicPr>
          <p:cNvPr id="5" name="Рисунок 4" descr="http://1.bp.blogspot.com/-fAmE9aq7g1A/TkUa2D1GyAI/AAAAAAAABHM/jpvjOZRFlkY/s400/21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5" y="1407214"/>
            <a:ext cx="7590183" cy="5285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2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52" y="132520"/>
            <a:ext cx="10840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вкладке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Поделиться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вы можете пригласить учеников по e-</a:t>
            </a:r>
            <a:r>
              <a:rPr lang="ru-RU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mail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 редактированию карты. На вкладке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Опубликовать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вы можете сделать ее видимой для всех без приглашений, получить ссылку на карту, разрешить вносить изменения всем, получить код для вставки в блог. Здесь следует заметить, что редактировать карту возможности не будет, но если вы после команды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Разместить карту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поставили галочку </a:t>
            </a: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Разрешить живое обновление</a:t>
            </a:r>
            <a: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то все изменения будут происходить во вставленном фрейме. Также есть возможность настроить оповещения по электронной почте об изменениях на карте.</a:t>
            </a:r>
            <a:br>
              <a:rPr lang="ru-RU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2852" y="2332383"/>
            <a:ext cx="10972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Когда вы закончили работу с картой, закройте ее окно. Вы увидите пиктограмму вашей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000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карты с выпадающим меню, в котором дублируются уже рассмотренные команды и есть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000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новые, касающиеся работы с картой целиком.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52" y="3750365"/>
            <a:ext cx="10561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Ссылки на примеры карт ( всякое использование информации с этих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400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 разрешено только с указанием фамилии автора или с его 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400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письменного согласия):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400" dirty="0">
              <a:solidFill>
                <a:srgbClr val="1D314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2400" u="none" strike="noStrike" dirty="0" smtClean="0">
                <a:solidFill>
                  <a:srgbClr val="427EB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http://www.mindmeister.com/208770386#info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7" y="214674"/>
            <a:ext cx="11794435" cy="663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0" y="132522"/>
            <a:ext cx="11779569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8197" y="265770"/>
            <a:ext cx="5158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Learning.Apps.org 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8197" y="930366"/>
            <a:ext cx="108854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err="1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социальный сервис для создания интерактивных учебно-методических пособий 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разным 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Apps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социальный сервис является приложением </a:t>
            </a:r>
            <a:r>
              <a:rPr lang="ru-RU" dirty="0" err="1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2.0 для поддержки  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и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 преподавания с помощью интерактивных модулей. Сервис требует регистрации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 на 5 языках: английском, немецком, итальянском, французском и русском. Язык </a:t>
            </a:r>
            <a:endParaRPr lang="ru-RU" dirty="0" smtClean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переключается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нажатием на флаг соответствующей страны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Созданные в данном сервисе работы можно опубликовать на своих сайтах (блогах), оправлять </a:t>
            </a:r>
            <a:endParaRPr lang="ru-RU" dirty="0" smtClean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ссылки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делиться в социальных сетях и сохранять в коллекциях сайта.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Ссылка на сервис: </a:t>
            </a:r>
            <a:r>
              <a:rPr lang="ru-RU" dirty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http://learningapps.org</a:t>
            </a:r>
            <a:r>
              <a:rPr lang="ru-RU" dirty="0" smtClean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dirty="0">
              <a:solidFill>
                <a:srgbClr val="427EB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dirty="0" smtClean="0">
              <a:solidFill>
                <a:srgbClr val="427EB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dirty="0" smtClean="0">
              <a:solidFill>
                <a:srgbClr val="427EB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ещё в помощь: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0904" y="4412974"/>
            <a:ext cx="8005984" cy="26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197" y="5241936"/>
            <a:ext cx="9666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https://docs.google.com/file/d/0BzbNa9R4kLwvTDFJSURmOWdmQXc/edit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1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7" y="208724"/>
            <a:ext cx="11826709" cy="65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Ссылки на создания своих электронных образовательных ресурсов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952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</a:t>
            </a:r>
            <a:r>
              <a:rPr lang="ru-RU" sz="2000" dirty="0" err="1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Mindmeister</a:t>
            </a: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https://www.mindmeister.com/ru/208770386/_#info</a:t>
            </a:r>
            <a:endParaRPr lang="ru-RU" sz="2000" dirty="0" smtClean="0">
              <a:solidFill>
                <a:srgbClr val="1D314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52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Learning.Apps.org  </a:t>
            </a:r>
            <a:r>
              <a:rPr lang="ru-RU" sz="1800" u="none" strike="noStrike" dirty="0" smtClean="0">
                <a:solidFill>
                  <a:srgbClr val="427EB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http://learningapps.org/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52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"Фабрика Кроссвордов"</a:t>
            </a:r>
            <a:r>
              <a:rPr lang="en-US" sz="2000" dirty="0" smtClean="0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http://puzzlecup.com/crossword-ru/faq/</a:t>
            </a:r>
            <a:endParaRPr lang="ru-RU" sz="1200" dirty="0" smtClean="0">
              <a:solidFill>
                <a:schemeClr val="accent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tackk.com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https://tackk.com/8f4lcy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0" i="0" dirty="0" smtClean="0">
                <a:solidFill>
                  <a:srgbClr val="062599"/>
                </a:solidFill>
                <a:effectLst/>
                <a:latin typeface="Arimo"/>
              </a:rPr>
              <a:t>http://tackk.com</a:t>
            </a:r>
          </a:p>
          <a:p>
            <a:pPr marR="952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7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29" y="193698"/>
            <a:ext cx="11622157" cy="68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0" y="122830"/>
            <a:ext cx="11753435" cy="6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6" y="153536"/>
            <a:ext cx="11423319" cy="63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8" y="225083"/>
            <a:ext cx="11477768" cy="64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" y="214533"/>
            <a:ext cx="11912258" cy="67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7" y="52754"/>
            <a:ext cx="12067003" cy="680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4" y="114300"/>
            <a:ext cx="12017766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85737"/>
            <a:ext cx="118014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3" y="157162"/>
            <a:ext cx="1183005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200025"/>
            <a:ext cx="11915776" cy="63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4156" y="644770"/>
            <a:ext cx="102439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сети Интернет электронные образовательные ресурсы систематизированы и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1D314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представлены в каталогах на следующих порталах: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u="none" strike="noStrike" dirty="0" smtClean="0">
              <a:solidFill>
                <a:srgbClr val="427EB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  <p:pic>
        <p:nvPicPr>
          <p:cNvPr id="11" name="Рисунок 10" descr="https://lh5.googleusercontent.com/pb5GmpzML5zfPCq_8IZORcNHDCWWAQbP2wcX55fy42oTAIXVOmlxSbTlxpUN1pOpsU5edYwBK-tHp39S1WMsoA5Q7wmjVce-Hmdu7FjcUTqu16ZXPX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" y="2780857"/>
            <a:ext cx="2874065" cy="9910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68530" y="2614675"/>
            <a:ext cx="3420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Ресурсы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на федеральном 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портале</a:t>
            </a:r>
          </a:p>
          <a:p>
            <a:pPr>
              <a:lnSpc>
                <a:spcPts val="1200"/>
              </a:lnSpc>
              <a:spcAft>
                <a:spcPts val="12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"Российское образование"</a:t>
            </a:r>
            <a:endParaRPr lang="ru-RU" b="1" dirty="0" smtClean="0">
              <a:solidFill>
                <a:srgbClr val="1D314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83896" y="1031895"/>
            <a:ext cx="4850294" cy="519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Каталог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Интернет-ресурсов.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Учебные карты: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карты России и мира, контурные карты, образовательная статистика.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Для выпускников школ и абитуриентов: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нормативные документы, ЕГЭ, вузы, рейтинги, тестирование, профориентация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Правовая БД "Гарант":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законодательные и нормативные акты.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Электронный архив распорядительных документов: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приказы и информационные письма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Рособразования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БД "Мероприятия":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планируемые конференции и семинары.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БД "Демонстрационные варианты тестов ЕГЭ" </a:t>
            </a:r>
            <a:r>
              <a:rPr lang="ru-RU" sz="1600" u="none" strike="noStrike" dirty="0" err="1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on-line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6" y="71438"/>
            <a:ext cx="11720512" cy="65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0" y="185738"/>
            <a:ext cx="11754984" cy="64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3" y="0"/>
            <a:ext cx="11382375" cy="66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5143"/>
            <a:ext cx="11713029" cy="65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1" y="791029"/>
            <a:ext cx="12108089" cy="60669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675" y="182344"/>
            <a:ext cx="582454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9525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сервиса "Фабрика Кроссвордов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01600"/>
            <a:ext cx="11832318" cy="659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343" y="302829"/>
            <a:ext cx="10784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Хочется рассказать о замечательном сервисе для создания кроссвордов в онлайн-режиме. Это </a:t>
            </a:r>
            <a:r>
              <a:rPr lang="ru-RU" sz="1600" dirty="0" smtClean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Фабрика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600" dirty="0">
              <a:solidFill>
                <a:srgbClr val="427EB4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1600" dirty="0">
                <a:solidFill>
                  <a:srgbClr val="427EB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кроссвордов</a:t>
            </a:r>
            <a:r>
              <a:rPr lang="ru-RU" sz="16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600" dirty="0" smtClean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кроссворд можно двумя способами</a:t>
            </a:r>
            <a:r>
              <a:rPr lang="ru-RU" sz="1600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Строить вручную - выбирать регион для слова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8343" y="1596571"/>
            <a:ext cx="104212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Сгенерировать готовый, вводя нужные слова в специальное поле (очень удобно). Для 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нажимаем кнопку "Сгенерировать", набираем нужные слова через пробел или запятые и </a:t>
            </a:r>
            <a:endParaRPr lang="ru-RU" dirty="0" smtClean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нажимаем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кнопку "Готово".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343" y="3036940"/>
            <a:ext cx="11132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Теперь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даем толкование слов. Для этого выделяем поле слова мышкой (оно становится желтым) 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пишем толкование в белом поле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230" y="2582536"/>
            <a:ext cx="3669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3. Кроссворд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сгенерирован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8343" y="3932887"/>
            <a:ext cx="100729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После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того, как закончили давать толкование, нажимаем кнопку "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Сохранить кроссворд</a:t>
            </a:r>
            <a:r>
              <a:rPr lang="ru-RU" sz="1000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9487" y="4605669"/>
            <a:ext cx="9056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6. Даем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кроссворду имя и нажимаем кнопку "Опубликовать для всех"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8344" y="5557767"/>
            <a:ext cx="107841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Теперь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кроссвордом можно поделиться в своем блоге, на сайте,  распечатать </a:t>
            </a: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</a:p>
          <a:p>
            <a:pPr>
              <a:lnSpc>
                <a:spcPts val="1200"/>
              </a:lnSpc>
              <a:spcAft>
                <a:spcPts val="0"/>
              </a:spcAft>
            </a:pPr>
            <a:endParaRPr lang="ru-RU" dirty="0">
              <a:solidFill>
                <a:srgbClr val="1D314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D31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для работы на уроке.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XaT9XixoT4Q/UFtTKiW5sVI/AAAAAAAAAHk/Q5HhymJ-Ke0/s320/crossvord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5" y="329745"/>
            <a:ext cx="5660574" cy="3618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2.bp.blogspot.com/-BaNlA34ZTIY/UFtTLpaSy_I/AAAAAAAAAHo/Qv0wcSd_1_4/s320/crossvord3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2373767"/>
            <a:ext cx="6270171" cy="399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BaNlA34ZTIY/UFtTLpaSy_I/AAAAAAAAAHo/Qv0wcSd_1_4/s320/crossvord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24051"/>
            <a:ext cx="5558972" cy="31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1.bp.blogspot.com/-ams8Dh9OIyI/UFtTMkekkJI/AAAAAAAAAH0/bB_0scIYgqE/s320/crossvord4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2456088"/>
            <a:ext cx="6502400" cy="4046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7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.bp.blogspot.com/-OPLgDQmucHw/UFtTPAdlhQI/AAAAAAAAAH8/QlIN8GvMs9A/s320/crossvord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6" y="-43543"/>
            <a:ext cx="5196115" cy="364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1.bp.blogspot.com/-WR_CJHmxDoI/UFtTP9Eb_9I/AAAAAAAAAIA/aB58-dJ-qvM/s320/crossvord7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78743"/>
            <a:ext cx="6691086" cy="4296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6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5.googleusercontent.com/6vFRiiM820klCMl93nPzTW43d7FafirCTHHjGI3wp1em56ZLhZnLN2KBMZCON_Kr3ExefR6M8fdWjwZ7ALI6yS42EiA2GcmyUWkYPaTF4hq5WQLbPB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1033671"/>
            <a:ext cx="3591339" cy="22568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01140" y="1286214"/>
            <a:ext cx="7025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</a:t>
            </a:r>
            <a:r>
              <a:rPr lang="ru-RU" sz="24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Единое окно доступа к образовательным ресурсам"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82817" y="2372139"/>
            <a:ext cx="6758608" cy="2834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Каталог Интернет-ресурсов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Полнотекстовая библиотека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учебных и учебно-методических материалов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2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Глоссарий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педагогических терминов</a:t>
            </a:r>
            <a:endParaRPr lang="ru-RU" sz="3200" dirty="0" smtClean="0"/>
          </a:p>
          <a:p>
            <a:pPr>
              <a:lnSpc>
                <a:spcPct val="107000"/>
              </a:lnSpc>
              <a:spcAft>
                <a:spcPts val="12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7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5Z1rll4HQx6wS_FfLr39J9p4z29XDZXBN0eNAnd2VbEsYg_PpjD9ciJXo42oG_jO7BspJyTk28vA3FuJjraKPQ2kdlE_CPmY9481wKxyBvc29mU3v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782122"/>
            <a:ext cx="3538330" cy="1271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64764" y="1749287"/>
            <a:ext cx="6051991" cy="422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Начальное и общее образование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Каталог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Коллекции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Образование в регионах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3680" y="782122"/>
            <a:ext cx="5791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Российский общеобразовательный портал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87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1ZzeDZ7PBNRC80FN-HHB6yRJfUS4pmNvFvrzEyxy7oY_wgmeRaCibnZ1F5nSPJ2Uzb5XdeNVjZZ3Jd99QZRUmSYYYmKO-X4i2Grakp2N8YCr5zW2WN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3" y="980662"/>
            <a:ext cx="4023485" cy="13782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929809" y="1586389"/>
            <a:ext cx="6096000" cy="4512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Федеральные образовательные ресурсы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Региональные образовательные ресурсы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Образовательная пресса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Конференции, выставки, конкурсы, олимпиады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Инструментальные программные средства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Энциклопедии, словари, справочники, каталоги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Ресурсы для администрации и методистов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Ресурсы для дистанционных форм обучения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Информационная поддержка ЕГЭ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Ресурсы для абитуриентов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Ресурсы по предметам образовательной программы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9355" y="663059"/>
            <a:ext cx="3640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Каталог образовательных ресурсов</a:t>
            </a:r>
            <a:br>
              <a:rPr lang="ru-RU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</a:br>
            <a:r>
              <a:rPr lang="ru-RU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сети Интернет для школы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9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JKA2U_Oa_AbsfcHomFue7UjbUm0IYsxvMn0aZrLPb72s7zkM3wAUWpkEEjihlbxuakncAOCs-up6Yr1G-wWQsnopV6j8TtWp9oEs7d2pfm-CNz1fs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0" y="649357"/>
            <a:ext cx="3405808" cy="18685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76224" y="852101"/>
            <a:ext cx="5438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Каталог учебников, оборудования, электронных</a:t>
            </a:r>
          </a:p>
          <a:p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ресурсов для общего образования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76224" y="1921565"/>
            <a:ext cx="7818211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Книги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CD/DVD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Аудио/VHS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Оборудование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Программы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Новости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Документы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(федеральные перечни 2007/2008, учебники, включенные в федеральные перечни 2007/2008 на основе экспертизы в соответствии с новым порядком, архив документов по учебному книгоизданию)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4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lh6.googleusercontent.com/7vaeojmOxRVmMvvxr3rThg29oy6pkvvFV4djFYsqJ4wFbyDU56sMqBRNTFEK7iT8FHUowTmi6ITNINz8_0S-nGDe9nbV-uwSlYhE30ui0qcAv-DWPy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" y="1080655"/>
            <a:ext cx="3778828" cy="168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862945" y="2272144"/>
            <a:ext cx="6012296" cy="3720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Каталог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Хранилище Цифровых образовательных ресурсов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Тематические коллекции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Цифровых образовательных ресурсов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Электронные издания на CD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Цифровые образовательные ресурсы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подготовленные учителями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68509" y="1080655"/>
            <a:ext cx="7546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none" strike="noStrike" dirty="0" smtClean="0">
                <a:solidFill>
                  <a:srgbClr val="36A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Единая коллекция цифровых образовательных ресурсов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39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Z9fZ5NIcEy3wxybBrIL_QwVSznu-x-qfe3Q0N3drKhpLIOF6Nr9oMm4oJTm1U9OUcP-faotY_OFyEXoSXxsnZDRVrdm4i9LSMRk23Wo0BRKRK48IbQ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3" y="493648"/>
            <a:ext cx="4186316" cy="19238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849813" y="702747"/>
            <a:ext cx="656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Федеральный центр </a:t>
            </a:r>
            <a:r>
              <a:rPr lang="ru-RU" u="sng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информационно-образовательных </a:t>
            </a:r>
            <a:r>
              <a:rPr lang="ru-RU" u="sng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ресурсов</a:t>
            </a:r>
            <a:endParaRPr lang="ru-RU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81941" y="253556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u="none" strike="noStrike" dirty="0" smtClean="0">
                <a:solidFill>
                  <a:srgbClr val="427EB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Каталог</a:t>
            </a:r>
            <a:r>
              <a:rPr lang="ru-RU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 Хранилище Электронных образовательных ресурсов (ЭОР) для открытой мультимедиа среды (ОМС).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824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352</Words>
  <Application>Microsoft Office PowerPoint</Application>
  <PresentationFormat>Широкоэкранный</PresentationFormat>
  <Paragraphs>162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Arimo</vt:lpstr>
      <vt:lpstr>Calibri</vt:lpstr>
      <vt:lpstr>Calibri Light</vt:lpstr>
      <vt:lpstr>Symbol</vt:lpstr>
      <vt:lpstr>Times New Roman</vt:lpstr>
      <vt:lpstr>Тема Office</vt:lpstr>
      <vt:lpstr>«Использование Интернет-ресурсов на уроках  в начальной школе»</vt:lpstr>
      <vt:lpstr>Ссылки на создания своих электронных образовательных 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ученик</cp:lastModifiedBy>
  <cp:revision>26</cp:revision>
  <dcterms:created xsi:type="dcterms:W3CDTF">2016-02-29T19:22:04Z</dcterms:created>
  <dcterms:modified xsi:type="dcterms:W3CDTF">2016-03-26T11:15:34Z</dcterms:modified>
</cp:coreProperties>
</file>