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76" r:id="rId3"/>
    <p:sldId id="266" r:id="rId4"/>
    <p:sldId id="272" r:id="rId5"/>
    <p:sldId id="267" r:id="rId6"/>
    <p:sldId id="268" r:id="rId7"/>
    <p:sldId id="258" r:id="rId8"/>
    <p:sldId id="273" r:id="rId9"/>
    <p:sldId id="274" r:id="rId10"/>
    <p:sldId id="275" r:id="rId11"/>
    <p:sldId id="260" r:id="rId12"/>
    <p:sldId id="261" r:id="rId13"/>
    <p:sldId id="262" r:id="rId14"/>
    <p:sldId id="271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29" d="100"/>
          <a:sy n="29" d="100"/>
        </p:scale>
        <p:origin x="60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60B1-13D6-4542-B17E-BABAFB887A1B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BD144-8E80-4E88-9575-A48D83D8B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B70D-0D3D-43C7-856D-7C4092A64762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81BB-E0B2-40F8-A5F2-422550827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3868-061B-41CB-9EF5-A7F811DBFC83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DBB47-37EF-4F8A-8FE5-33EF60495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95F8-DEB2-4ED1-87BB-A130120AB458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3D3A9-6718-4C4D-8FF2-E26339983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2293-6E25-42B2-8381-3DE855EC2AE9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8CACE-DC78-4ABC-A1CF-172523511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3068-CF9D-4FA7-AB5B-60C493370346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0ECF2-9532-45CA-A056-35865ECA2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39BB-83AC-422D-9F92-1D2E5BAECD19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B148-4AC4-4B07-A3D4-8786D2B11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9F68-8F1C-42AB-81B6-A4FBBF5E3A89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1D208-E83D-4D69-9220-00723C0D7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85CC-4D81-483E-8511-C5565697AB15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B97E-C2A6-44BB-A163-EB3B67A20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0E53-32D7-4239-A037-E94CC74F44EC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32095-F0A1-4CCE-942E-9BC86FD96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EB39-B9C8-46D2-A820-2B2E6A9C0DB0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191B-E846-4E22-831E-84E6461EF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39BE2-8A3F-454A-931E-D7CFCBBA7884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4311D-29B7-416B-88F1-3323221A3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7D17F-D733-4C0D-A5CE-88B1EC4A5ADB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A14B-353B-48DD-B102-DABEF28D6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47CB2-F293-492C-A550-FD34C6518A36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2FCD-9AA4-4D1A-AB71-44A1F179C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740C-6AC0-4089-B619-A294609F4A90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C3199-FD85-449B-A7D7-126DD3E29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F1680-DD8D-46EE-A926-E7F2DD6ACCB6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9308-5513-41F0-BB26-4B3288DEB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673057-E345-4108-BE6B-85473746CFD1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7476FB-82A3-49BE-BE44-E67AEA49D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684213" y="223838"/>
            <a:ext cx="9739312" cy="266223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СОВРЕМЕННЫЕ </a:t>
            </a:r>
            <a:r>
              <a:rPr lang="ru-RU" dirty="0" smtClean="0">
                <a:solidFill>
                  <a:srgbClr val="C00000"/>
                </a:solidFill>
              </a:rPr>
              <a:t>ФОРМЫ РАБОТЫ С РОДИТЕЛЯМИ В 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8025" y="3141663"/>
            <a:ext cx="5202238" cy="1819275"/>
          </a:xfrm>
        </p:spPr>
        <p:txBody>
          <a:bodyPr>
            <a:normAutofit/>
          </a:bodyPr>
          <a:lstStyle/>
          <a:p>
            <a:pPr algn="ctr"/>
            <a:r>
              <a:rPr lang="ru-RU" sz="1900" smtClean="0">
                <a:solidFill>
                  <a:schemeClr val="tx1"/>
                </a:solidFill>
              </a:rPr>
              <a:t>ШКОЛЬНОЕ МЕТОДИЧЕСКОЕ ОБЪЕДИНЕНИЕ КЛАССНЫХ РУКОВОДИТЕЛЕЙ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181225"/>
            <a:ext cx="449262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298575"/>
            <a:ext cx="1487488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Galina\Desktop\презентации для сайта\КАРТИНКИ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4800" y="4841875"/>
            <a:ext cx="31972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943100" y="360363"/>
            <a:ext cx="8910638" cy="1509712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rgbClr val="C00000"/>
                </a:solidFill>
              </a:rPr>
              <a:t>Содержание работы школы с родителями</a:t>
            </a:r>
            <a:endParaRPr lang="ru-RU" sz="4400" smtClean="0"/>
          </a:p>
        </p:txBody>
      </p:sp>
      <p:sp>
        <p:nvSpPr>
          <p:cNvPr id="27650" name="Объект 2"/>
          <p:cNvSpPr>
            <a:spLocks noGrp="1"/>
          </p:cNvSpPr>
          <p:nvPr>
            <p:ph sz="half" idx="1"/>
          </p:nvPr>
        </p:nvSpPr>
        <p:spPr>
          <a:xfrm>
            <a:off x="1390650" y="1793875"/>
            <a:ext cx="4313238" cy="4851400"/>
          </a:xfrm>
        </p:spPr>
        <p:txBody>
          <a:bodyPr/>
          <a:lstStyle/>
          <a:p>
            <a:r>
              <a:rPr lang="ru-RU" sz="2000" b="1" smtClean="0"/>
              <a:t>Содержание работы школы с родителями состоит в следующем:</a:t>
            </a:r>
            <a:br>
              <a:rPr lang="ru-RU" sz="2000" b="1" smtClean="0"/>
            </a:br>
            <a:r>
              <a:rPr lang="ru-RU" sz="2000" smtClean="0">
                <a:solidFill>
                  <a:srgbClr val="C00000"/>
                </a:solidFill>
              </a:rPr>
              <a:t>1) повышение психолого-педагогических знаний родителей (лекции, семинары, индивидуальные консультации, практикумы);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2) вовлечение родителей в учебно-воспитательный процесс (родительские собрания, совместные творческие дела, помощь в укреплении материально-технической базы);</a:t>
            </a:r>
            <a:endParaRPr lang="ru-RU" sz="2000" smtClean="0"/>
          </a:p>
        </p:txBody>
      </p:sp>
      <p:sp>
        <p:nvSpPr>
          <p:cNvPr id="27651" name="Объект 3"/>
          <p:cNvSpPr>
            <a:spLocks noGrp="1"/>
          </p:cNvSpPr>
          <p:nvPr>
            <p:ph sz="half" idx="2"/>
          </p:nvPr>
        </p:nvSpPr>
        <p:spPr>
          <a:xfrm>
            <a:off x="7666038" y="2732088"/>
            <a:ext cx="4313237" cy="4327525"/>
          </a:xfrm>
        </p:spPr>
        <p:txBody>
          <a:bodyPr/>
          <a:lstStyle/>
          <a:p>
            <a:r>
              <a:rPr lang="ru-RU" sz="2000" smtClean="0">
                <a:solidFill>
                  <a:srgbClr val="C00000"/>
                </a:solidFill>
              </a:rPr>
              <a:t>3) участие родителей в управлении школой (совет школы, родительские комитеты).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Формы и методы работы с родителями должны быть направлены на повышение педагогической культуры родителей, на укрепление взаимодействия школы и семьи, на усиление ее воспитательного потенциала.</a:t>
            </a:r>
          </a:p>
          <a:p>
            <a:endParaRPr lang="ru-RU" smtClean="0"/>
          </a:p>
        </p:txBody>
      </p:sp>
      <p:pic>
        <p:nvPicPr>
          <p:cNvPr id="27652" name="Picture 8" descr="Картинки по запросу ШКОЛА И РОДИТЕЛИ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2175" y="1090613"/>
            <a:ext cx="234156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Картинки по запросу ШКОЛА И РОДИТЕЛИ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4975" y="5059363"/>
            <a:ext cx="238125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662113" y="157163"/>
            <a:ext cx="8912225" cy="1968500"/>
          </a:xfrm>
        </p:spPr>
        <p:txBody>
          <a:bodyPr/>
          <a:lstStyle/>
          <a:p>
            <a:r>
              <a:rPr lang="ru-RU" sz="5400" smtClean="0">
                <a:solidFill>
                  <a:srgbClr val="C00000"/>
                </a:solidFill>
              </a:rPr>
              <a:t>Формы работы с родителями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sz="half" idx="1"/>
          </p:nvPr>
        </p:nvSpPr>
        <p:spPr>
          <a:xfrm>
            <a:off x="1036638" y="2125663"/>
            <a:ext cx="4314825" cy="3778250"/>
          </a:xfrm>
        </p:spPr>
        <p:txBody>
          <a:bodyPr>
            <a:normAutofit lnSpcReduction="10000"/>
          </a:bodyPr>
          <a:lstStyle/>
          <a:p>
            <a:r>
              <a:rPr lang="ru-RU" sz="2400" smtClean="0">
                <a:solidFill>
                  <a:schemeClr val="tx1"/>
                </a:solidFill>
              </a:rPr>
              <a:t>Традиционные формы работы:</a:t>
            </a:r>
          </a:p>
          <a:p>
            <a:r>
              <a:rPr lang="ru-RU" sz="2400" smtClean="0">
                <a:solidFill>
                  <a:srgbClr val="C00000"/>
                </a:solidFill>
              </a:rPr>
              <a:t>Родительские собрания</a:t>
            </a:r>
          </a:p>
          <a:p>
            <a:r>
              <a:rPr lang="ru-RU" sz="2400" smtClean="0">
                <a:solidFill>
                  <a:srgbClr val="C00000"/>
                </a:solidFill>
              </a:rPr>
              <a:t>Общеклассные и общешкольные конференции</a:t>
            </a:r>
          </a:p>
          <a:p>
            <a:r>
              <a:rPr lang="ru-RU" sz="2400" smtClean="0">
                <a:solidFill>
                  <a:srgbClr val="C00000"/>
                </a:solidFill>
              </a:rPr>
              <a:t>Индивидуальные консультации педагога</a:t>
            </a:r>
          </a:p>
          <a:p>
            <a:r>
              <a:rPr lang="ru-RU" sz="2400" smtClean="0">
                <a:solidFill>
                  <a:srgbClr val="C00000"/>
                </a:solidFill>
              </a:rPr>
              <a:t>Посещения на дому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34288" y="963613"/>
            <a:ext cx="4313237" cy="41925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Нетрадиционные формы работы с родителями: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Родительские тренинги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Дискуссии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Круглые столы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Родительские вечера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Родительские чтения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Психологические разминки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867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5275" y="5219700"/>
            <a:ext cx="222726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C:\Users\Galina\Desktop\презентации для сайта\КАРТИНКИ\images (2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975" y="3273425"/>
            <a:ext cx="26701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922463" y="0"/>
            <a:ext cx="8912225" cy="1847850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rgbClr val="C00000"/>
                </a:solidFill>
              </a:rPr>
              <a:t>Формы работы с родителями</a:t>
            </a:r>
            <a:endParaRPr lang="ru-RU" sz="540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0338" y="1847850"/>
            <a:ext cx="4314825" cy="48371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Примерная тематика консультаций для родителей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Ребенок не хочет учиться. Как ему помочь?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Единственный ребенок в семье. Пути преодоления трудностей в воспитании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Тревожность детей. К чему она может привести?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Талантливый ребенок в семье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Три поколения под одной крышей. Проблемы общения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699" name="Объект 8"/>
          <p:cNvSpPr>
            <a:spLocks noGrp="1"/>
          </p:cNvSpPr>
          <p:nvPr>
            <p:ph sz="half" idx="2"/>
          </p:nvPr>
        </p:nvSpPr>
        <p:spPr>
          <a:xfrm>
            <a:off x="6519863" y="1846263"/>
            <a:ext cx="4314825" cy="4837112"/>
          </a:xfrm>
        </p:spPr>
        <p:txBody>
          <a:bodyPr/>
          <a:lstStyle/>
          <a:p>
            <a:r>
              <a:rPr lang="ru-RU" sz="2000" smtClean="0"/>
              <a:t>Примерные темы родительских вечеров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rgbClr val="C00000"/>
                </a:solidFill>
              </a:rPr>
              <a:t>Год рождения ребенка- каким он был, этот год?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rgbClr val="C00000"/>
                </a:solidFill>
              </a:rPr>
              <a:t>Будущее моего ребенка. Каким я его вижу?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rgbClr val="C00000"/>
                </a:solidFill>
              </a:rPr>
              <a:t>Праздники нашей семьи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rgbClr val="C00000"/>
                </a:solidFill>
              </a:rPr>
              <a:t>«Можно» и «нельзя» в нашей семье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rgbClr val="C00000"/>
                </a:solidFill>
              </a:rPr>
              <a:t>Друзья моего ребенка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rgbClr val="C00000"/>
                </a:solidFill>
              </a:rPr>
              <a:t>Песни, которые пели мы и которые поют наши дети</a:t>
            </a:r>
          </a:p>
        </p:txBody>
      </p:sp>
      <p:pic>
        <p:nvPicPr>
          <p:cNvPr id="29700" name="Picture 2" descr="C:\Users\Galina\Desktop\презентации для сайта\КАРТИНКИ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2813" y="431800"/>
            <a:ext cx="211137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C:\Users\Galina\Desktop\презентации для сайта\КАРТИНКИ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3" y="219075"/>
            <a:ext cx="20256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2024063" y="238125"/>
            <a:ext cx="8912225" cy="1887538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rgbClr val="C00000"/>
                </a:solidFill>
              </a:rPr>
              <a:t>Формы работы с родителями</a:t>
            </a:r>
            <a:endParaRPr lang="ru-RU" sz="5400" smtClean="0"/>
          </a:p>
        </p:txBody>
      </p:sp>
      <p:sp>
        <p:nvSpPr>
          <p:cNvPr id="30722" name="Объект 2"/>
          <p:cNvSpPr>
            <a:spLocks noGrp="1"/>
          </p:cNvSpPr>
          <p:nvPr>
            <p:ph sz="half" idx="1"/>
          </p:nvPr>
        </p:nvSpPr>
        <p:spPr>
          <a:xfrm>
            <a:off x="793750" y="1930400"/>
            <a:ext cx="4313238" cy="4694238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smtClean="0"/>
              <a:t>Педагогам и родителям на заметку</a:t>
            </a:r>
            <a:br>
              <a:rPr lang="ru-RU" sz="2000" b="1" smtClean="0"/>
            </a:br>
            <a:r>
              <a:rPr lang="ru-RU" sz="2000" smtClean="0">
                <a:solidFill>
                  <a:schemeClr val="tx1"/>
                </a:solidFill>
              </a:rPr>
              <a:t>Если:</a:t>
            </a:r>
            <a:r>
              <a:rPr lang="ru-RU" sz="2000" smtClean="0">
                <a:solidFill>
                  <a:srgbClr val="C00000"/>
                </a:solidFill>
              </a:rPr>
              <a:t/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– ребенка постоянно критикуют, он учится ненавидеть;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– ребенка высмеивают, он становится замкнутым;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– ребенка хвалят, он учится быть благородным;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– ребенка поддерживают, он учится ценить себя;</a:t>
            </a:r>
            <a:br>
              <a:rPr lang="ru-RU" sz="2000" smtClean="0">
                <a:solidFill>
                  <a:srgbClr val="C00000"/>
                </a:solidFill>
              </a:rPr>
            </a:br>
            <a:r>
              <a:rPr lang="ru-RU" sz="2000" smtClean="0">
                <a:solidFill>
                  <a:srgbClr val="C00000"/>
                </a:solidFill>
              </a:rPr>
              <a:t>– ребенок растет в упреках, он учится жить с чувством вины;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7625" y="2098675"/>
            <a:ext cx="4313238" cy="44973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200" dirty="0">
                <a:solidFill>
                  <a:schemeClr val="tx1"/>
                </a:solidFill>
              </a:rPr>
              <a:t>Если: </a:t>
            </a:r>
            <a:endParaRPr lang="ru-RU" sz="22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ребенок </a:t>
            </a:r>
            <a:r>
              <a:rPr lang="ru-RU" sz="2200" dirty="0">
                <a:solidFill>
                  <a:srgbClr val="C00000"/>
                </a:solidFill>
              </a:rPr>
              <a:t>растет в терпимости, он учится понимать других;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– ребенок растет в честности, он учится быть справедливым;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– ребенок растет в безопасности, он учится верить в людей;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– ребенок живет во вражде, он учится быть агрессивным;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– ребенок живет в понимании и дружелюбии, он учится находить любовь в этом мире.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24" name="Picture 2" descr="C:\Users\Galina\Desktop\презентации для сайта\КАРТИНКИ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0" y="474345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Картинки по запросу ШКОЛА И РОДИТЕЛИ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0650" y="1636713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755775" y="471488"/>
            <a:ext cx="8912225" cy="1117600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rgbClr val="C00000"/>
                </a:solidFill>
              </a:rPr>
              <a:t>СПАСИБО ЗА ВНИМАНИЕ</a:t>
            </a:r>
          </a:p>
        </p:txBody>
      </p:sp>
      <p:pic>
        <p:nvPicPr>
          <p:cNvPr id="31746" name="Picture 2" descr="C:\Users\Galina\Desktop\презентации для сайта\КАРТИНКИ\images (2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3938" y="1589088"/>
            <a:ext cx="4930775" cy="3998912"/>
          </a:xfrm>
        </p:spPr>
      </p:pic>
      <p:pic>
        <p:nvPicPr>
          <p:cNvPr id="31747" name="Picture 5" descr="Картинки по запросу ШКОЛА И РОДИТЕЛИ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1400" y="2657475"/>
            <a:ext cx="5776913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003425" y="238125"/>
            <a:ext cx="8912225" cy="1590675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rgbClr val="C00000"/>
                </a:solidFill>
              </a:rPr>
              <a:t>Работа классного руководителя с родителями</a:t>
            </a:r>
          </a:p>
        </p:txBody>
      </p:sp>
      <p:sp>
        <p:nvSpPr>
          <p:cNvPr id="19458" name="Объект 3"/>
          <p:cNvSpPr>
            <a:spLocks noGrp="1"/>
          </p:cNvSpPr>
          <p:nvPr>
            <p:ph sz="half" idx="1"/>
          </p:nvPr>
        </p:nvSpPr>
        <p:spPr>
          <a:xfrm>
            <a:off x="1309688" y="1828800"/>
            <a:ext cx="4313237" cy="4732338"/>
          </a:xfrm>
        </p:spPr>
        <p:txBody>
          <a:bodyPr/>
          <a:lstStyle/>
          <a:p>
            <a:r>
              <a:rPr lang="ru-RU" sz="2400" smtClean="0">
                <a:solidFill>
                  <a:srgbClr val="C00000"/>
                </a:solidFill>
              </a:rPr>
              <a:t>Эффективность современного воспитания ребенка сильно зависит от того, насколько тесно взаимодействует семья и школа. Важным направлением многогранной деятельности классного руководителя является работа с родителями.</a:t>
            </a:r>
          </a:p>
        </p:txBody>
      </p:sp>
      <p:sp>
        <p:nvSpPr>
          <p:cNvPr id="19459" name="Объект 4"/>
          <p:cNvSpPr>
            <a:spLocks noGrp="1"/>
          </p:cNvSpPr>
          <p:nvPr>
            <p:ph sz="half" idx="2"/>
          </p:nvPr>
        </p:nvSpPr>
        <p:spPr>
          <a:xfrm>
            <a:off x="7496175" y="1828800"/>
            <a:ext cx="4313238" cy="2689225"/>
          </a:xfrm>
        </p:spPr>
        <p:txBody>
          <a:bodyPr/>
          <a:lstStyle/>
          <a:p>
            <a:r>
              <a:rPr lang="ru-RU" sz="2000" smtClean="0">
                <a:solidFill>
                  <a:srgbClr val="C00000"/>
                </a:solidFill>
              </a:rPr>
              <a:t>Семья рассматривается как главный заказчик и союзник в воспитании детей , а объединение усилий родителей и педагогов создаст благоприятные условия для развития ребенка.</a:t>
            </a:r>
          </a:p>
        </p:txBody>
      </p:sp>
      <p:pic>
        <p:nvPicPr>
          <p:cNvPr id="1946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5163" y="4427538"/>
            <a:ext cx="2474912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4225" y="4518025"/>
            <a:ext cx="26606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252663" y="177800"/>
            <a:ext cx="8912225" cy="1806575"/>
          </a:xfrm>
        </p:spPr>
        <p:txBody>
          <a:bodyPr/>
          <a:lstStyle/>
          <a:p>
            <a:pPr algn="ctr"/>
            <a:r>
              <a:rPr lang="ru-RU" sz="6000" smtClean="0">
                <a:solidFill>
                  <a:srgbClr val="C00000"/>
                </a:solidFill>
              </a:rPr>
              <a:t>СЕМЕЙНОЕ ВОСПИТАНИЕ</a:t>
            </a:r>
            <a:endParaRPr lang="ru-RU" sz="6000" smtClean="0"/>
          </a:p>
        </p:txBody>
      </p:sp>
      <p:sp>
        <p:nvSpPr>
          <p:cNvPr id="20482" name="Объект 3"/>
          <p:cNvSpPr>
            <a:spLocks noGrp="1"/>
          </p:cNvSpPr>
          <p:nvPr>
            <p:ph sz="half" idx="1"/>
          </p:nvPr>
        </p:nvSpPr>
        <p:spPr>
          <a:xfrm>
            <a:off x="590550" y="1984375"/>
            <a:ext cx="4314825" cy="3778250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Семейное воспитание </a:t>
            </a:r>
            <a:r>
              <a:rPr lang="ru-RU" sz="2800" smtClean="0">
                <a:solidFill>
                  <a:srgbClr val="C00000"/>
                </a:solidFill>
              </a:rPr>
              <a:t>– необходимое условие обеспечения духовного единства поколений</a:t>
            </a:r>
          </a:p>
        </p:txBody>
      </p:sp>
      <p:sp>
        <p:nvSpPr>
          <p:cNvPr id="20483" name="Объект 8"/>
          <p:cNvSpPr>
            <a:spLocks noGrp="1"/>
          </p:cNvSpPr>
          <p:nvPr>
            <p:ph sz="half" idx="2"/>
          </p:nvPr>
        </p:nvSpPr>
        <p:spPr>
          <a:xfrm>
            <a:off x="7232650" y="1978025"/>
            <a:ext cx="4314825" cy="473075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Задачи семьи: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solidFill>
                  <a:srgbClr val="C00000"/>
                </a:solidFill>
              </a:rPr>
              <a:t>Создать максимально комфортные условия для роста и развития ребенка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solidFill>
                  <a:srgbClr val="C00000"/>
                </a:solidFill>
              </a:rPr>
              <a:t>Стать фактором социально – экономической и психологической защиты ребенка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solidFill>
                  <a:srgbClr val="C00000"/>
                </a:solidFill>
              </a:rPr>
              <a:t>Передать опыт создания и сохранения семьи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solidFill>
                  <a:srgbClr val="C00000"/>
                </a:solidFill>
              </a:rPr>
              <a:t>Научить детей полезным навыкам и умениям, направленным на самообслуживание и помощь близким</a:t>
            </a:r>
          </a:p>
        </p:txBody>
      </p:sp>
      <p:pic>
        <p:nvPicPr>
          <p:cNvPr id="20484" name="Picture 2" descr="C:\Users\Galina\Desktop\презентации для сайта\КАРТИНКИ\images (3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2425" y="2055813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Users\Galina\Desktop\презентации для сайта\КАРТИНКИ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675" y="4475163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881188" y="441325"/>
            <a:ext cx="8912225" cy="1281113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rgbClr val="C00000"/>
                </a:solidFill>
              </a:rPr>
              <a:t>СЕМЕЙНОЕ ВОСПИТАНИЕ И ШКОЛА</a:t>
            </a:r>
            <a:endParaRPr lang="ru-RU" sz="440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6963" y="1831975"/>
            <a:ext cx="4792662" cy="4452938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Социологические исследования показывают, что: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>
                <a:solidFill>
                  <a:schemeClr val="tx1"/>
                </a:solidFill>
              </a:rPr>
              <a:t>Влияние семьи на развитие ребенка составляет - 40%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>
                <a:solidFill>
                  <a:schemeClr val="tx1"/>
                </a:solidFill>
              </a:rPr>
              <a:t>Влияние средств массовой информации -30%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>
                <a:solidFill>
                  <a:schemeClr val="tx1"/>
                </a:solidFill>
              </a:rPr>
              <a:t>Влияние школы – 20%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>
                <a:solidFill>
                  <a:schemeClr val="tx1"/>
                </a:solidFill>
              </a:rPr>
              <a:t>Влияние улицы – 10%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>
                <a:solidFill>
                  <a:srgbClr val="C00000"/>
                </a:solidFill>
              </a:rPr>
              <a:t>Семья для ребенка – среда духовного и материального обитания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9775" y="2030413"/>
            <a:ext cx="4313238" cy="377666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dirty="0">
                <a:solidFill>
                  <a:srgbClr val="C00000"/>
                </a:solidFill>
              </a:rPr>
              <a:t>Семья – это важная для ребенка жизненная школа взаимодействия с людьми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6325" y="3529013"/>
            <a:ext cx="327501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8338" y="4308475"/>
            <a:ext cx="31750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806575" y="327025"/>
            <a:ext cx="8910638" cy="969963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rgbClr val="C00000"/>
                </a:solidFill>
              </a:rPr>
              <a:t>СЕМЕЙНОЕ ВОСПИТАНИЕ</a:t>
            </a:r>
            <a:endParaRPr lang="ru-RU" sz="5400" smtClean="0"/>
          </a:p>
        </p:txBody>
      </p:sp>
      <p:sp>
        <p:nvSpPr>
          <p:cNvPr id="22530" name="Объект 2"/>
          <p:cNvSpPr>
            <a:spLocks noGrp="1"/>
          </p:cNvSpPr>
          <p:nvPr>
            <p:ph sz="half" idx="1"/>
          </p:nvPr>
        </p:nvSpPr>
        <p:spPr>
          <a:xfrm>
            <a:off x="1082675" y="1392238"/>
            <a:ext cx="4314825" cy="5167312"/>
          </a:xfrm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</a:rPr>
              <a:t>Цели семейного воспитания</a:t>
            </a:r>
          </a:p>
          <a:p>
            <a:r>
              <a:rPr lang="ru-RU" sz="2000" smtClean="0">
                <a:solidFill>
                  <a:srgbClr val="C00000"/>
                </a:solidFill>
              </a:rPr>
              <a:t>Формирование таких качеств личности, которые помогут достойно преодолеть трудности и преграды жизненного пути</a:t>
            </a:r>
          </a:p>
          <a:p>
            <a:r>
              <a:rPr lang="ru-RU" sz="2000" smtClean="0">
                <a:solidFill>
                  <a:srgbClr val="C00000"/>
                </a:solidFill>
              </a:rPr>
              <a:t>Развитие интеллекта и творческих способностей ребенка</a:t>
            </a:r>
          </a:p>
          <a:p>
            <a:r>
              <a:rPr lang="ru-RU" sz="2000" smtClean="0">
                <a:solidFill>
                  <a:srgbClr val="C00000"/>
                </a:solidFill>
              </a:rPr>
              <a:t>Развитие первичного опыта деятельности</a:t>
            </a:r>
          </a:p>
          <a:p>
            <a:r>
              <a:rPr lang="ru-RU" sz="2000" smtClean="0">
                <a:solidFill>
                  <a:srgbClr val="C00000"/>
                </a:solidFill>
              </a:rPr>
              <a:t>Развитие эмоциональной культуры и физического здоровья детей</a:t>
            </a:r>
          </a:p>
          <a:p>
            <a:endParaRPr lang="ru-RU" smtClean="0"/>
          </a:p>
        </p:txBody>
      </p:sp>
      <p:sp>
        <p:nvSpPr>
          <p:cNvPr id="22531" name="Объект 3"/>
          <p:cNvSpPr>
            <a:spLocks noGrp="1"/>
          </p:cNvSpPr>
          <p:nvPr>
            <p:ph sz="half" idx="2"/>
          </p:nvPr>
        </p:nvSpPr>
        <p:spPr>
          <a:xfrm>
            <a:off x="7721600" y="1296988"/>
            <a:ext cx="4314825" cy="5359400"/>
          </a:xfrm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</a:rPr>
              <a:t>Принципы семейного воспитания</a:t>
            </a:r>
          </a:p>
          <a:p>
            <a:r>
              <a:rPr lang="ru-RU" sz="2000" smtClean="0">
                <a:solidFill>
                  <a:srgbClr val="C00000"/>
                </a:solidFill>
              </a:rPr>
              <a:t>Гуманность и милосердие</a:t>
            </a:r>
          </a:p>
          <a:p>
            <a:r>
              <a:rPr lang="ru-RU" sz="2000" smtClean="0">
                <a:solidFill>
                  <a:srgbClr val="C00000"/>
                </a:solidFill>
              </a:rPr>
              <a:t>Открытость и доверительность отношений с детьми</a:t>
            </a:r>
          </a:p>
          <a:p>
            <a:r>
              <a:rPr lang="ru-RU" sz="2000" smtClean="0">
                <a:solidFill>
                  <a:srgbClr val="C00000"/>
                </a:solidFill>
              </a:rPr>
              <a:t>Вовлечение детей в жизнедеятельность семьи</a:t>
            </a:r>
          </a:p>
          <a:p>
            <a:r>
              <a:rPr lang="ru-RU" sz="2000" smtClean="0">
                <a:solidFill>
                  <a:srgbClr val="C00000"/>
                </a:solidFill>
              </a:rPr>
              <a:t>Последовательность в своих требованиях</a:t>
            </a:r>
          </a:p>
          <a:p>
            <a:r>
              <a:rPr lang="ru-RU" sz="2000" smtClean="0">
                <a:solidFill>
                  <a:srgbClr val="C00000"/>
                </a:solidFill>
              </a:rPr>
              <a:t>Оказание посильной помощи своему ребенку</a:t>
            </a:r>
          </a:p>
        </p:txBody>
      </p:sp>
      <p:pic>
        <p:nvPicPr>
          <p:cNvPr id="22532" name="Picture 2" descr="C:\Users\Galina\Desktop\презентации для сайта\КАРТИНКИ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325" y="1841500"/>
            <a:ext cx="240823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Users\Galina\Desktop\презентации для сайта\КАРТИНКИ\images (2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1138" y="4295775"/>
            <a:ext cx="2379662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359025" y="368300"/>
            <a:ext cx="8912225" cy="779463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rgbClr val="C00000"/>
                </a:solidFill>
              </a:rPr>
              <a:t>СЕМЕЙНОЕ ВОСПИТАНИЕ</a:t>
            </a:r>
          </a:p>
        </p:txBody>
      </p:sp>
      <p:sp>
        <p:nvSpPr>
          <p:cNvPr id="23554" name="Объект 10"/>
          <p:cNvSpPr>
            <a:spLocks noGrp="1"/>
          </p:cNvSpPr>
          <p:nvPr>
            <p:ph sz="half" idx="1"/>
          </p:nvPr>
        </p:nvSpPr>
        <p:spPr>
          <a:xfrm>
            <a:off x="963613" y="1244600"/>
            <a:ext cx="4314825" cy="3778250"/>
          </a:xfrm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</a:rPr>
              <a:t>Методы семейного воспитания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rgbClr val="C00000"/>
                </a:solidFill>
              </a:rPr>
              <a:t>Личный пример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rgbClr val="C00000"/>
                </a:solidFill>
              </a:rPr>
              <a:t>Доверие, любовь, сопереживание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rgbClr val="C00000"/>
                </a:solidFill>
              </a:rPr>
              <a:t>Контроль, юмор, традиции</a:t>
            </a:r>
          </a:p>
          <a:p>
            <a:pPr>
              <a:buFont typeface="Wingdings" pitchFamily="2" charset="2"/>
              <a:buChar char="v"/>
            </a:pPr>
            <a:r>
              <a:rPr lang="ru-RU" sz="2000" smtClean="0">
                <a:solidFill>
                  <a:srgbClr val="C00000"/>
                </a:solidFill>
              </a:rPr>
              <a:t>Похвала и сочувствие</a:t>
            </a:r>
          </a:p>
        </p:txBody>
      </p:sp>
      <p:sp>
        <p:nvSpPr>
          <p:cNvPr id="23555" name="Объект 12"/>
          <p:cNvSpPr>
            <a:spLocks noGrp="1"/>
          </p:cNvSpPr>
          <p:nvPr>
            <p:ph sz="half" idx="2"/>
          </p:nvPr>
        </p:nvSpPr>
        <p:spPr>
          <a:xfrm>
            <a:off x="5922963" y="1393825"/>
            <a:ext cx="4313237" cy="377825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ВНЕШНИЕ И ВНУТРЕННИЕ ФАКТОРЫ ВОСПИТАТЕЛЬНОГО ПОТЕНЦИАЛА СЕМЬИ</a:t>
            </a:r>
          </a:p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rgbClr val="C00000"/>
                </a:solidFill>
              </a:rPr>
              <a:t>Место проживания</a:t>
            </a:r>
          </a:p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rgbClr val="C00000"/>
                </a:solidFill>
              </a:rPr>
              <a:t>Материальная обеспеченность</a:t>
            </a:r>
          </a:p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rgbClr val="C00000"/>
                </a:solidFill>
              </a:rPr>
              <a:t>Психологический микроклимат</a:t>
            </a:r>
          </a:p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rgbClr val="C00000"/>
                </a:solidFill>
              </a:rPr>
              <a:t>Традиции и обычаи</a:t>
            </a:r>
          </a:p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rgbClr val="C00000"/>
                </a:solidFill>
              </a:rPr>
              <a:t>Уровень культуры и образования родителей</a:t>
            </a:r>
          </a:p>
          <a:p>
            <a:pPr>
              <a:buFont typeface="Wingdings" pitchFamily="2" charset="2"/>
              <a:buChar char="v"/>
            </a:pPr>
            <a:endParaRPr lang="ru-RU" smtClean="0"/>
          </a:p>
        </p:txBody>
      </p:sp>
      <p:pic>
        <p:nvPicPr>
          <p:cNvPr id="23556" name="Picture 2" descr="C:\Users\Galina\Desktop\презентации для сайта\КАРТИНК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900" y="4324350"/>
            <a:ext cx="25431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Users\Galina\Desktop\презентации для сайта\КАРТИНКИ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7800" y="4567238"/>
            <a:ext cx="27289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C:\Users\Galina\Desktop\презентации для сайта\КАРТИНКИ\images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4213" y="467995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232025" y="287338"/>
            <a:ext cx="8910638" cy="1690687"/>
          </a:xfrm>
        </p:spPr>
        <p:txBody>
          <a:bodyPr/>
          <a:lstStyle/>
          <a:p>
            <a:pPr algn="ctr"/>
            <a:r>
              <a:rPr lang="ru-RU" sz="5400" smtClean="0">
                <a:solidFill>
                  <a:srgbClr val="C00000"/>
                </a:solidFill>
              </a:rPr>
              <a:t>СЕМЕЙНОЕ ВОСПИТАНИЕ И ШКОЛА</a:t>
            </a:r>
            <a:endParaRPr lang="ru-RU" sz="5400" smtClean="0"/>
          </a:p>
        </p:txBody>
      </p:sp>
      <p:sp>
        <p:nvSpPr>
          <p:cNvPr id="24578" name="Объект 4"/>
          <p:cNvSpPr>
            <a:spLocks noGrp="1"/>
          </p:cNvSpPr>
          <p:nvPr>
            <p:ph sz="half" idx="1"/>
          </p:nvPr>
        </p:nvSpPr>
        <p:spPr>
          <a:xfrm>
            <a:off x="7878763" y="2301875"/>
            <a:ext cx="4313237" cy="3475038"/>
          </a:xfrm>
        </p:spPr>
        <p:txBody>
          <a:bodyPr/>
          <a:lstStyle/>
          <a:p>
            <a:r>
              <a:rPr lang="ru-RU" sz="2400" smtClean="0">
                <a:solidFill>
                  <a:srgbClr val="C00000"/>
                </a:solidFill>
              </a:rPr>
              <a:t>Семья вместе со школой создает тот важнейший комплекс факторов и условий воспитывающей среды, который определяет всю эффективность образовательного процесса.  </a:t>
            </a:r>
          </a:p>
        </p:txBody>
      </p:sp>
      <p:sp>
        <p:nvSpPr>
          <p:cNvPr id="24579" name="Объект 5"/>
          <p:cNvSpPr>
            <a:spLocks noGrp="1"/>
          </p:cNvSpPr>
          <p:nvPr>
            <p:ph sz="half" idx="2"/>
          </p:nvPr>
        </p:nvSpPr>
        <p:spPr>
          <a:xfrm>
            <a:off x="685800" y="1706563"/>
            <a:ext cx="4313238" cy="2879725"/>
          </a:xfrm>
        </p:spPr>
        <p:txBody>
          <a:bodyPr/>
          <a:lstStyle/>
          <a:p>
            <a:r>
              <a:rPr lang="ru-RU" sz="3200" smtClean="0">
                <a:solidFill>
                  <a:srgbClr val="C00000"/>
                </a:solidFill>
              </a:rPr>
              <a:t>«Нельзя воспитывать ребенка, не воспитывая его родителей»</a:t>
            </a:r>
          </a:p>
        </p:txBody>
      </p:sp>
      <p:pic>
        <p:nvPicPr>
          <p:cNvPr id="24580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3860800"/>
            <a:ext cx="42116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862138" y="279400"/>
            <a:ext cx="8910637" cy="1846263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C00000"/>
                </a:solidFill>
              </a:rPr>
              <a:t>Работа с семьями, находящимися в социально опасном положении</a:t>
            </a:r>
            <a:endParaRPr lang="ru-RU" sz="400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5850" y="2336800"/>
            <a:ext cx="4725988" cy="4165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200" dirty="0">
                <a:solidFill>
                  <a:srgbClr val="C00000"/>
                </a:solidFill>
              </a:rPr>
              <a:t>В семьях группы риска формируется личность ребенка противоречивая, импульсивная, лишенная устойчивых ориентиров.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200" dirty="0">
                <a:solidFill>
                  <a:srgbClr val="C00000"/>
                </a:solidFill>
              </a:rPr>
              <a:t>Оградить ребенка от антипедагогического воздействия такой семьи, сгладить патологические процессы внутри семей «группы риска» - одна из задач школы и родительского актива.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78763" y="2125663"/>
            <a:ext cx="4313237" cy="37782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>
                <a:solidFill>
                  <a:srgbClr val="C00000"/>
                </a:solidFill>
              </a:rPr>
              <a:t>Выделяют три типа неблагополучных семей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>
                <a:solidFill>
                  <a:srgbClr val="C00000"/>
                </a:solidFill>
              </a:rPr>
              <a:t>Педагогически несостоятельная семья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>
                <a:solidFill>
                  <a:srgbClr val="C00000"/>
                </a:solidFill>
              </a:rPr>
              <a:t>Конфликтная семья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000" dirty="0">
                <a:solidFill>
                  <a:srgbClr val="C00000"/>
                </a:solidFill>
              </a:rPr>
              <a:t>Асоциальная семья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4" name="Picture 2" descr="C:\Users\Galina\Desktop\презентации для сайта\КАРТИНКИ\images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4363" y="4449763"/>
            <a:ext cx="2398712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Картинки по запросу ШКОЛА И РОДИТЕЛИ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1838" y="4416425"/>
            <a:ext cx="2708275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901825" y="298450"/>
            <a:ext cx="8912225" cy="1509713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rgbClr val="C00000"/>
                </a:solidFill>
              </a:rPr>
              <a:t>СЕМЕЙНОЕ ВОСПИТАНИЕ И ШКОЛА</a:t>
            </a:r>
            <a:endParaRPr lang="ru-RU" sz="4400" smtClean="0"/>
          </a:p>
        </p:txBody>
      </p:sp>
      <p:sp>
        <p:nvSpPr>
          <p:cNvPr id="26626" name="Объект 2"/>
          <p:cNvSpPr>
            <a:spLocks noGrp="1"/>
          </p:cNvSpPr>
          <p:nvPr>
            <p:ph sz="half" idx="1"/>
          </p:nvPr>
        </p:nvSpPr>
        <p:spPr>
          <a:xfrm>
            <a:off x="1374775" y="1808163"/>
            <a:ext cx="4705350" cy="4995862"/>
          </a:xfrm>
        </p:spPr>
        <p:txBody>
          <a:bodyPr/>
          <a:lstStyle/>
          <a:p>
            <a:r>
              <a:rPr lang="ru-RU" sz="2400" smtClean="0">
                <a:solidFill>
                  <a:srgbClr val="C00000"/>
                </a:solidFill>
              </a:rPr>
              <a:t>Основной целью организации взаимодействия школы с родителями является вовлечение семьи в единое образовательное пространство, ведущим субъектом которого должны стать родители.</a:t>
            </a:r>
          </a:p>
          <a:p>
            <a:endParaRPr lang="ru-RU" smtClean="0"/>
          </a:p>
        </p:txBody>
      </p:sp>
      <p:sp>
        <p:nvSpPr>
          <p:cNvPr id="26627" name="Объект 3"/>
          <p:cNvSpPr>
            <a:spLocks noGrp="1"/>
          </p:cNvSpPr>
          <p:nvPr>
            <p:ph sz="half" idx="2"/>
          </p:nvPr>
        </p:nvSpPr>
        <p:spPr>
          <a:xfrm>
            <a:off x="7394575" y="1808163"/>
            <a:ext cx="4313238" cy="3778250"/>
          </a:xfrm>
        </p:spPr>
        <p:txBody>
          <a:bodyPr/>
          <a:lstStyle/>
          <a:p>
            <a:r>
              <a:rPr lang="ru-RU" sz="2400" smtClean="0">
                <a:solidFill>
                  <a:srgbClr val="C00000"/>
                </a:solidFill>
              </a:rPr>
              <a:t>И у родителей, и у педагогов цель одна – благо детей, их полноценное и гармоничное развитие</a:t>
            </a:r>
          </a:p>
          <a:p>
            <a:endParaRPr lang="ru-RU" smtClean="0"/>
          </a:p>
        </p:txBody>
      </p:sp>
      <p:pic>
        <p:nvPicPr>
          <p:cNvPr id="2662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0900" y="3848100"/>
            <a:ext cx="33337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2063" y="4551363"/>
            <a:ext cx="28257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275</TotalTime>
  <Words>606</Words>
  <Application>Microsoft Office PowerPoint</Application>
  <PresentationFormat>Широкоэкранный</PresentationFormat>
  <Paragraphs>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Легкий дым</vt:lpstr>
      <vt:lpstr>СОВРЕМЕННЫЕ ФОРМЫ РАБОТЫ С РОДИТЕЛЯМИ В ШКОЛЕ</vt:lpstr>
      <vt:lpstr>Работа классного руководителя с родителями</vt:lpstr>
      <vt:lpstr>СЕМЕЙНОЕ ВОСПИТАНИЕ</vt:lpstr>
      <vt:lpstr>СЕМЕЙНОЕ ВОСПИТАНИЕ И ШКОЛА</vt:lpstr>
      <vt:lpstr>СЕМЕЙНОЕ ВОСПИТАНИЕ</vt:lpstr>
      <vt:lpstr>СЕМЕЙНОЕ ВОСПИТАНИЕ</vt:lpstr>
      <vt:lpstr>СЕМЕЙНОЕ ВОСПИТАНИЕ И ШКОЛА</vt:lpstr>
      <vt:lpstr>Работа с семьями, находящимися в социально опасном положении</vt:lpstr>
      <vt:lpstr>СЕМЕЙНОЕ ВОСПИТАНИЕ И ШКОЛА</vt:lpstr>
      <vt:lpstr>Содержание работы школы с родителями</vt:lpstr>
      <vt:lpstr>Формы работы с родителями</vt:lpstr>
      <vt:lpstr>Формы работы с родителями</vt:lpstr>
      <vt:lpstr>Формы работы с родителями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СОВЕМЕННЫЕ ФОРМЫ РАБОТЫ С РОДИТЕЛЯМИ В ШКОЛЕ</dc:title>
  <dc:creator>Кабинет 14</dc:creator>
  <cp:lastModifiedBy>Admin</cp:lastModifiedBy>
  <cp:revision>30</cp:revision>
  <cp:lastPrinted>2016-01-28T13:19:04Z</cp:lastPrinted>
  <dcterms:created xsi:type="dcterms:W3CDTF">2015-10-29T07:24:09Z</dcterms:created>
  <dcterms:modified xsi:type="dcterms:W3CDTF">2016-01-28T13:25:58Z</dcterms:modified>
</cp:coreProperties>
</file>